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2286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2743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3200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3657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2387600" y="8953500"/>
            <a:ext cx="19621500" cy="58552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32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2387600" y="6076950"/>
            <a:ext cx="19621500" cy="8255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8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532241774_2880x1920.jpg"/>
          <p:cNvSpPr/>
          <p:nvPr>
            <p:ph type="pic" idx="21"/>
          </p:nvPr>
        </p:nvSpPr>
        <p:spPr>
          <a:xfrm>
            <a:off x="-50800" y="-1270000"/>
            <a:ext cx="24485600" cy="1632373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532241774_2880x1920.jpg"/>
          <p:cNvSpPr/>
          <p:nvPr>
            <p:ph type="pic" idx="21"/>
          </p:nvPr>
        </p:nvSpPr>
        <p:spPr>
          <a:xfrm>
            <a:off x="3125968" y="-393700"/>
            <a:ext cx="18135601" cy="12090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635000" y="9512300"/>
            <a:ext cx="23114000" cy="20066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635000" y="114427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532204087_1355x1355.jpg"/>
          <p:cNvSpPr/>
          <p:nvPr>
            <p:ph type="pic" sz="half" idx="21"/>
          </p:nvPr>
        </p:nvSpPr>
        <p:spPr>
          <a:xfrm>
            <a:off x="12827000" y="952500"/>
            <a:ext cx="1146810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1651000" y="6527800"/>
            <a:ext cx="10223500" cy="5727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532205080_1647x1098.jpg"/>
          <p:cNvSpPr/>
          <p:nvPr>
            <p:ph type="pic" sz="half" idx="21"/>
          </p:nvPr>
        </p:nvSpPr>
        <p:spPr>
          <a:xfrm>
            <a:off x="10960100" y="3149600"/>
            <a:ext cx="13944600" cy="929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3800"/>
            </a:lvl1pPr>
            <a:lvl2pPr marL="1117600" indent="-558800">
              <a:spcBef>
                <a:spcPts val="4500"/>
              </a:spcBef>
              <a:defRPr sz="3800"/>
            </a:lvl2pPr>
            <a:lvl3pPr marL="1676400" indent="-558800">
              <a:spcBef>
                <a:spcPts val="4500"/>
              </a:spcBef>
              <a:defRPr sz="3800"/>
            </a:lvl3pPr>
            <a:lvl4pPr marL="2235200" indent="-558800">
              <a:spcBef>
                <a:spcPts val="4500"/>
              </a:spcBef>
              <a:defRPr sz="3800"/>
            </a:lvl4pPr>
            <a:lvl5pPr marL="2794000" indent="-558800">
              <a:spcBef>
                <a:spcPts val="4500"/>
              </a:spcBef>
              <a:defRPr sz="3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1689100" y="1778000"/>
            <a:ext cx="21005800" cy="10160000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532205080_1647x1098.jpg"/>
          <p:cNvSpPr/>
          <p:nvPr>
            <p:ph type="pic" sz="quarter" idx="21"/>
          </p:nvPr>
        </p:nvSpPr>
        <p:spPr>
          <a:xfrm>
            <a:off x="15300325" y="7048500"/>
            <a:ext cx="832485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532204087_1355x1355.jpg"/>
          <p:cNvSpPr/>
          <p:nvPr>
            <p:ph type="pic" sz="quarter" idx="22"/>
          </p:nvPr>
        </p:nvSpPr>
        <p:spPr>
          <a:xfrm>
            <a:off x="15760700" y="863600"/>
            <a:ext cx="7404100" cy="740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532241774_2880x1920.jpg"/>
          <p:cNvSpPr/>
          <p:nvPr>
            <p:ph type="pic" idx="23"/>
          </p:nvPr>
        </p:nvSpPr>
        <p:spPr>
          <a:xfrm>
            <a:off x="-990600" y="1130300"/>
            <a:ext cx="1720215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959031" y="13081000"/>
            <a:ext cx="453238" cy="46106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3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LPA Intern Evalution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LPA Intern Evalution</a:t>
            </a:r>
          </a:p>
        </p:txBody>
      </p:sp>
      <p:sp>
        <p:nvSpPr>
          <p:cNvPr id="120" name="Double-tap to edit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Update…"/>
          <p:cNvSpPr txBox="1"/>
          <p:nvPr/>
        </p:nvSpPr>
        <p:spPr>
          <a:xfrm>
            <a:off x="1613890" y="1928567"/>
            <a:ext cx="17029946" cy="467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457200">
              <a:defRPr b="0" sz="5000">
                <a:latin typeface="Helvetica"/>
                <a:ea typeface="Helvetica"/>
                <a:cs typeface="Helvetica"/>
                <a:sym typeface="Helvetica"/>
              </a:defRPr>
            </a:pPr>
            <a:r>
              <a:t>Update</a:t>
            </a:r>
          </a:p>
          <a:p>
            <a:pPr algn="l" defTabSz="457200">
              <a:defRPr b="0" sz="5000">
                <a:latin typeface="Helvetica"/>
                <a:ea typeface="Helvetica"/>
                <a:cs typeface="Helvetica"/>
                <a:sym typeface="Helvetica"/>
              </a:defRPr>
            </a:pPr>
            <a:r>
              <a:t>1. total how many ppl u meet for presentation? </a:t>
            </a:r>
          </a:p>
          <a:p>
            <a:pPr algn="l" defTabSz="457200">
              <a:defRPr b="0" sz="5000">
                <a:latin typeface="Helvetica"/>
                <a:ea typeface="Helvetica"/>
                <a:cs typeface="Helvetica"/>
                <a:sym typeface="Helvetica"/>
              </a:defRPr>
            </a:pPr>
            <a:r>
              <a:t>2. How many of follow up aft first attempt of open case?</a:t>
            </a:r>
          </a:p>
          <a:p>
            <a:pPr algn="l" defTabSz="457200">
              <a:defRPr b="0" sz="5000">
                <a:latin typeface="Helvetica"/>
                <a:ea typeface="Helvetica"/>
                <a:cs typeface="Helvetica"/>
                <a:sym typeface="Helvetica"/>
              </a:defRPr>
            </a:pPr>
            <a:r>
              <a:t>3. How many policy review u did?</a:t>
            </a:r>
          </a:p>
          <a:p>
            <a:pPr algn="l" defTabSz="457200">
              <a:defRPr b="0" sz="5000">
                <a:latin typeface="Helvetica"/>
                <a:ea typeface="Helvetica"/>
                <a:cs typeface="Helvetica"/>
                <a:sym typeface="Helvetica"/>
              </a:defRPr>
            </a:pPr>
            <a:r>
              <a:t>4. How many leads you ask for referral?</a:t>
            </a:r>
          </a:p>
          <a:p>
            <a:pPr algn="l" defTabSz="457200">
              <a:defRPr b="0" sz="5000">
                <a:latin typeface="Helvetica"/>
                <a:ea typeface="Helvetica"/>
                <a:cs typeface="Helvetica"/>
                <a:sym typeface="Helvetica"/>
              </a:defRPr>
            </a:pPr>
            <a:r>
              <a:t>5. When to when u complete the above task?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Appoitments evaluation ➡️…"/>
          <p:cNvSpPr txBox="1"/>
          <p:nvPr/>
        </p:nvSpPr>
        <p:spPr>
          <a:xfrm>
            <a:off x="1238396" y="1687752"/>
            <a:ext cx="15681133" cy="7620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 defTabSz="457200">
              <a:defRPr b="0" sz="3500">
                <a:latin typeface="Helvetica"/>
                <a:ea typeface="Helvetica"/>
                <a:cs typeface="Helvetica"/>
                <a:sym typeface="Helvetica"/>
              </a:defRPr>
            </a:pPr>
            <a:r>
              <a:t>Appoitments evaluation ➡️</a:t>
            </a:r>
          </a:p>
          <a:p>
            <a:pPr algn="l" defTabSz="457200">
              <a:defRPr b="0" sz="3500">
                <a:latin typeface="Helvetica"/>
                <a:ea typeface="Helvetica"/>
                <a:cs typeface="Helvetica"/>
                <a:sym typeface="Helvetica"/>
              </a:defRPr>
            </a:pPr>
          </a:p>
          <a:p>
            <a:pPr algn="l" defTabSz="457200">
              <a:defRPr b="0" sz="3500">
                <a:latin typeface="Helvetica"/>
                <a:ea typeface="Helvetica"/>
                <a:cs typeface="Helvetica"/>
                <a:sym typeface="Helvetica"/>
              </a:defRPr>
            </a:pPr>
            <a:r>
              <a:t>Appointment date &amp; time:</a:t>
            </a:r>
          </a:p>
          <a:p>
            <a:pPr algn="l" defTabSz="457200">
              <a:defRPr b="0" sz="3500">
                <a:latin typeface="Helvetica"/>
                <a:ea typeface="Helvetica"/>
                <a:cs typeface="Helvetica"/>
                <a:sym typeface="Helvetica"/>
              </a:defRPr>
            </a:pPr>
            <a:r>
              <a:t>1. Name:</a:t>
            </a:r>
          </a:p>
          <a:p>
            <a:pPr algn="l" defTabSz="457200">
              <a:defRPr b="0" sz="3500">
                <a:latin typeface="Helvetica"/>
                <a:ea typeface="Helvetica"/>
                <a:cs typeface="Helvetica"/>
                <a:sym typeface="Helvetica"/>
              </a:defRPr>
            </a:pPr>
            <a:r>
              <a:t>2. Sex:   ,  age:</a:t>
            </a:r>
          </a:p>
          <a:p>
            <a:pPr algn="l" defTabSz="457200">
              <a:defRPr b="0" sz="3500">
                <a:latin typeface="Helvetica"/>
                <a:ea typeface="Helvetica"/>
                <a:cs typeface="Helvetica"/>
                <a:sym typeface="Helvetica"/>
              </a:defRPr>
            </a:pPr>
            <a:r>
              <a:t>3. Relationship:</a:t>
            </a:r>
          </a:p>
          <a:p>
            <a:pPr algn="l" defTabSz="457200">
              <a:defRPr b="0" sz="3500">
                <a:latin typeface="Helvetica"/>
                <a:ea typeface="Helvetica"/>
                <a:cs typeface="Helvetica"/>
                <a:sym typeface="Helvetica"/>
              </a:defRPr>
            </a:pPr>
            <a:r>
              <a:t>4. What plan you present?:</a:t>
            </a:r>
          </a:p>
          <a:p>
            <a:pPr algn="l" defTabSz="457200">
              <a:defRPr b="0" sz="3500">
                <a:latin typeface="Helvetica"/>
                <a:ea typeface="Helvetica"/>
                <a:cs typeface="Helvetica"/>
                <a:sym typeface="Helvetica"/>
              </a:defRPr>
            </a:pPr>
            <a:r>
              <a:t>5. Why present this plan?:</a:t>
            </a:r>
          </a:p>
          <a:p>
            <a:pPr algn="l" defTabSz="457200">
              <a:defRPr b="0" sz="3500">
                <a:latin typeface="Helvetica"/>
                <a:ea typeface="Helvetica"/>
                <a:cs typeface="Helvetica"/>
                <a:sym typeface="Helvetica"/>
              </a:defRPr>
            </a:pPr>
            <a:r>
              <a:t>6. What the objections u face?:</a:t>
            </a:r>
          </a:p>
          <a:p>
            <a:pPr algn="l" defTabSz="457200">
              <a:defRPr b="0" sz="3500">
                <a:latin typeface="Helvetica"/>
                <a:ea typeface="Helvetica"/>
                <a:cs typeface="Helvetica"/>
                <a:sym typeface="Helvetica"/>
              </a:defRPr>
            </a:pPr>
            <a:r>
              <a:t>7. In whole appointment, What you did the best? Whichbpart you didnt do well?</a:t>
            </a:r>
          </a:p>
          <a:p>
            <a:pPr algn="l" defTabSz="457200">
              <a:defRPr b="0" sz="3500">
                <a:latin typeface="Helvetica"/>
                <a:ea typeface="Helvetica"/>
                <a:cs typeface="Helvetica"/>
                <a:sym typeface="Helvetica"/>
              </a:defRPr>
            </a:pPr>
            <a:r>
              <a:t>8. What action next you plan to do to follow up again?</a:t>
            </a:r>
          </a:p>
          <a:p>
            <a:pPr algn="l" defTabSz="457200">
              <a:defRPr b="0" sz="3500">
                <a:latin typeface="Helvetica"/>
                <a:ea typeface="Helvetica"/>
                <a:cs typeface="Helvetica"/>
                <a:sym typeface="Helvetica"/>
              </a:defRPr>
            </a:pPr>
            <a:r>
              <a:t>9. Did u ask for referal for more presentations?:</a:t>
            </a:r>
          </a:p>
          <a:p>
            <a:pPr algn="l" defTabSz="457200">
              <a:defRPr b="0" sz="3500">
                <a:latin typeface="Helvetica"/>
                <a:ea typeface="Helvetica"/>
                <a:cs typeface="Helvetica"/>
                <a:sym typeface="Helvetica"/>
              </a:defRPr>
            </a:pPr>
            <a:r>
              <a:t>10. If no.9 yes, how many leads u get?</a:t>
            </a:r>
          </a:p>
          <a:p>
            <a:pPr algn="l" defTabSz="457200">
              <a:defRPr b="0" sz="3500">
                <a:latin typeface="Helvetica"/>
                <a:ea typeface="Helvetica"/>
                <a:cs typeface="Helvetica"/>
                <a:sym typeface="Helvetica"/>
              </a:defRPr>
            </a:pPr>
            <a:r>
              <a:t>11 . If no.9 NO, why?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olicy review evaluation ➡️…"/>
          <p:cNvSpPr txBox="1"/>
          <p:nvPr/>
        </p:nvSpPr>
        <p:spPr>
          <a:xfrm>
            <a:off x="1366792" y="2111699"/>
            <a:ext cx="12049163" cy="5918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 defTabSz="457200">
              <a:defRPr b="0" sz="2900">
                <a:latin typeface="Helvetica"/>
                <a:ea typeface="Helvetica"/>
                <a:cs typeface="Helvetica"/>
                <a:sym typeface="Helvetica"/>
              </a:defRPr>
            </a:pPr>
            <a:r>
              <a:t>Policy review evaluation ➡️</a:t>
            </a:r>
          </a:p>
          <a:p>
            <a:pPr algn="l" defTabSz="457200">
              <a:defRPr b="0" sz="2900">
                <a:latin typeface="Helvetica"/>
                <a:ea typeface="Helvetica"/>
                <a:cs typeface="Helvetica"/>
                <a:sym typeface="Helvetica"/>
              </a:defRPr>
            </a:pPr>
            <a:r>
              <a:t>Policy review date &amp; time:</a:t>
            </a:r>
          </a:p>
          <a:p>
            <a:pPr algn="l" defTabSz="457200">
              <a:defRPr b="0" sz="2900">
                <a:latin typeface="Helvetica"/>
                <a:ea typeface="Helvetica"/>
                <a:cs typeface="Helvetica"/>
                <a:sym typeface="Helvetica"/>
              </a:defRPr>
            </a:pPr>
            <a:r>
              <a:t>1. Name:</a:t>
            </a:r>
          </a:p>
          <a:p>
            <a:pPr algn="l" defTabSz="457200">
              <a:defRPr b="0" sz="2900">
                <a:latin typeface="Helvetica"/>
                <a:ea typeface="Helvetica"/>
                <a:cs typeface="Helvetica"/>
                <a:sym typeface="Helvetica"/>
              </a:defRPr>
            </a:pPr>
            <a:r>
              <a:t>2. Sex:   ,  age:</a:t>
            </a:r>
          </a:p>
          <a:p>
            <a:pPr algn="l" defTabSz="457200">
              <a:defRPr b="0" sz="2900">
                <a:latin typeface="Helvetica"/>
                <a:ea typeface="Helvetica"/>
                <a:cs typeface="Helvetica"/>
                <a:sym typeface="Helvetica"/>
              </a:defRPr>
            </a:pPr>
            <a:r>
              <a:t>3. Relationship:</a:t>
            </a:r>
          </a:p>
          <a:p>
            <a:pPr algn="l" defTabSz="457200">
              <a:defRPr b="0" sz="2900">
                <a:latin typeface="Helvetica"/>
                <a:ea typeface="Helvetica"/>
                <a:cs typeface="Helvetica"/>
                <a:sym typeface="Helvetica"/>
              </a:defRPr>
            </a:pPr>
            <a:r>
              <a:t>4. Aft review policy, wht had you found?</a:t>
            </a:r>
          </a:p>
          <a:p>
            <a:pPr algn="l" defTabSz="457200">
              <a:defRPr b="0" sz="2900">
                <a:latin typeface="Helvetica"/>
                <a:ea typeface="Helvetica"/>
                <a:cs typeface="Helvetica"/>
                <a:sym typeface="Helvetica"/>
              </a:defRPr>
            </a:pPr>
            <a:r>
              <a:t>5. What suggestions to the customer aft review done?</a:t>
            </a:r>
          </a:p>
          <a:p>
            <a:pPr algn="l" defTabSz="457200">
              <a:defRPr b="0" sz="2900">
                <a:latin typeface="Helvetica"/>
                <a:ea typeface="Helvetica"/>
                <a:cs typeface="Helvetica"/>
                <a:sym typeface="Helvetica"/>
              </a:defRPr>
            </a:pPr>
            <a:r>
              <a:t>6. Any objections?</a:t>
            </a:r>
          </a:p>
          <a:p>
            <a:pPr algn="l" defTabSz="457200">
              <a:defRPr b="0" sz="2900">
                <a:latin typeface="Helvetica"/>
                <a:ea typeface="Helvetica"/>
                <a:cs typeface="Helvetica"/>
                <a:sym typeface="Helvetica"/>
              </a:defRPr>
            </a:pPr>
            <a:r>
              <a:t>7. Which part you do the best of policy review ? Which part not doin well?</a:t>
            </a:r>
          </a:p>
          <a:p>
            <a:pPr algn="l" defTabSz="457200">
              <a:defRPr b="0" sz="2900">
                <a:latin typeface="Helvetica"/>
                <a:ea typeface="Helvetica"/>
                <a:cs typeface="Helvetica"/>
                <a:sym typeface="Helvetica"/>
              </a:defRPr>
            </a:pPr>
            <a:r>
              <a:t>8. What action next you plan to do to follow up again?</a:t>
            </a:r>
          </a:p>
          <a:p>
            <a:pPr algn="l" defTabSz="457200">
              <a:defRPr b="0" sz="2900">
                <a:latin typeface="Helvetica"/>
                <a:ea typeface="Helvetica"/>
                <a:cs typeface="Helvetica"/>
                <a:sym typeface="Helvetica"/>
              </a:defRPr>
            </a:pPr>
            <a:r>
              <a:t>9. Did u ask for referal for more policy review?:</a:t>
            </a:r>
          </a:p>
          <a:p>
            <a:pPr algn="l" defTabSz="457200">
              <a:defRPr b="0" sz="2900">
                <a:latin typeface="Helvetica"/>
                <a:ea typeface="Helvetica"/>
                <a:cs typeface="Helvetica"/>
                <a:sym typeface="Helvetica"/>
              </a:defRPr>
            </a:pPr>
            <a:r>
              <a:t>10 . If no.9 yes, how many leads u get? </a:t>
            </a:r>
          </a:p>
          <a:p>
            <a:pPr algn="l" defTabSz="457200">
              <a:defRPr b="0" sz="2900">
                <a:latin typeface="Helvetica"/>
                <a:ea typeface="Helvetica"/>
                <a:cs typeface="Helvetica"/>
                <a:sym typeface="Helvetica"/>
              </a:defRPr>
            </a:pPr>
            <a:r>
              <a:t>11. If No.9 NO, why?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enior interview…"/>
          <p:cNvSpPr txBox="1"/>
          <p:nvPr/>
        </p:nvSpPr>
        <p:spPr>
          <a:xfrm>
            <a:off x="1231546" y="1941752"/>
            <a:ext cx="18577658" cy="711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 defTabSz="457200">
              <a:defRPr b="0" sz="2700">
                <a:latin typeface="Helvetica"/>
                <a:ea typeface="Helvetica"/>
                <a:cs typeface="Helvetica"/>
                <a:sym typeface="Helvetica"/>
              </a:defRPr>
            </a:pPr>
            <a:r>
              <a:t>Senior interview</a:t>
            </a:r>
          </a:p>
          <a:p>
            <a:pPr algn="l" defTabSz="457200">
              <a:defRPr b="0" sz="2700">
                <a:latin typeface="Helvetica"/>
                <a:ea typeface="Helvetica"/>
                <a:cs typeface="Helvetica"/>
                <a:sym typeface="Helvetica"/>
              </a:defRPr>
            </a:pPr>
          </a:p>
          <a:p>
            <a:pPr algn="l" defTabSz="457200">
              <a:defRPr b="0" sz="2700">
                <a:latin typeface="Helvetica"/>
                <a:ea typeface="Helvetica"/>
                <a:cs typeface="Helvetica"/>
                <a:sym typeface="Helvetica"/>
              </a:defRPr>
            </a:pPr>
            <a:r>
              <a:t>1. 入行之前的状况 - 家庭背景，大学，自己的过去</a:t>
            </a:r>
          </a:p>
          <a:p>
            <a:pPr algn="l" defTabSz="457200">
              <a:defRPr b="0" sz="2700">
                <a:latin typeface="Helvetica"/>
                <a:ea typeface="Helvetica"/>
                <a:cs typeface="Helvetica"/>
                <a:sym typeface="Helvetica"/>
              </a:defRPr>
            </a:pPr>
            <a:r>
              <a:t>2. 入行的原因 - 什么令到你觉得入行的初衷？</a:t>
            </a:r>
          </a:p>
          <a:p>
            <a:pPr algn="l" defTabSz="457200">
              <a:defRPr b="0" sz="2700">
                <a:latin typeface="Helvetica"/>
                <a:ea typeface="Helvetica"/>
                <a:cs typeface="Helvetica"/>
                <a:sym typeface="Helvetica"/>
              </a:defRPr>
            </a:pPr>
            <a:r>
              <a:t>3. 入行的经过 - 如何进来，接触，考虑多久</a:t>
            </a:r>
          </a:p>
          <a:p>
            <a:pPr algn="l" defTabSz="457200">
              <a:defRPr b="0" sz="2700">
                <a:latin typeface="Helvetica"/>
                <a:ea typeface="Helvetica"/>
                <a:cs typeface="Helvetica"/>
                <a:sym typeface="Helvetica"/>
              </a:defRPr>
            </a:pPr>
            <a:r>
              <a:t>4. 入行之后的改变和未来的目标</a:t>
            </a:r>
          </a:p>
          <a:p>
            <a:pPr algn="l" defTabSz="457200">
              <a:defRPr b="0" sz="2700">
                <a:latin typeface="Helvetica"/>
                <a:ea typeface="Helvetica"/>
                <a:cs typeface="Helvetica"/>
                <a:sym typeface="Helvetica"/>
              </a:defRPr>
            </a:pPr>
            <a:r>
              <a:t>5. 为何选择寿险行业？</a:t>
            </a:r>
          </a:p>
          <a:p>
            <a:pPr algn="l" defTabSz="457200">
              <a:defRPr b="0" sz="2700">
                <a:latin typeface="Helvetica"/>
                <a:ea typeface="Helvetica"/>
                <a:cs typeface="Helvetica"/>
                <a:sym typeface="Helvetica"/>
              </a:defRPr>
            </a:pPr>
            <a:r>
              <a:t>6. 在从事寿险这个行业后，你的成就和感到最享受的事</a:t>
            </a:r>
          </a:p>
          <a:p>
            <a:pPr algn="l" defTabSz="457200">
              <a:defRPr b="0" sz="2700">
                <a:latin typeface="Helvetica"/>
                <a:ea typeface="Helvetica"/>
                <a:cs typeface="Helvetica"/>
                <a:sym typeface="Helvetica"/>
              </a:defRPr>
            </a:pPr>
            <a:r>
              <a:t>7. 在从事寿险这个行业后，最挑战的事是？</a:t>
            </a:r>
          </a:p>
          <a:p>
            <a:pPr algn="l" defTabSz="457200">
              <a:defRPr b="0" sz="2700">
                <a:latin typeface="Helvetica"/>
                <a:ea typeface="Helvetica"/>
                <a:cs typeface="Helvetica"/>
                <a:sym typeface="Helvetica"/>
              </a:defRPr>
            </a:pPr>
            <a:r>
              <a:t>10. 其他问题自己想问的问题都可以</a:t>
            </a:r>
          </a:p>
          <a:p>
            <a:pPr algn="l" defTabSz="457200">
              <a:defRPr b="0" sz="2700">
                <a:latin typeface="Helvetica"/>
                <a:ea typeface="Helvetica"/>
                <a:cs typeface="Helvetica"/>
                <a:sym typeface="Helvetica"/>
              </a:defRPr>
            </a:pPr>
          </a:p>
          <a:p>
            <a:pPr algn="l" defTabSz="457200">
              <a:defRPr b="0" sz="2700">
                <a:latin typeface="Helvetica"/>
                <a:ea typeface="Helvetica"/>
                <a:cs typeface="Helvetica"/>
                <a:sym typeface="Helvetica"/>
              </a:defRPr>
            </a:pPr>
            <a:r>
              <a:t>- 你们自己必须和 senior 们约定时间然后和他们进行 zoom interview，问以上的问题。</a:t>
            </a:r>
          </a:p>
          <a:p>
            <a:pPr algn="l" defTabSz="457200">
              <a:defRPr b="0" sz="2700">
                <a:latin typeface="Helvetica"/>
                <a:ea typeface="Helvetica"/>
                <a:cs typeface="Helvetica"/>
                <a:sym typeface="Helvetica"/>
              </a:defRPr>
            </a:pPr>
            <a:r>
              <a:t>- 自己做 powerpoint slides （可以拿 senior 的 social media 的照片）或者自己与 senior 的合照然后分享 senior 们的故事。</a:t>
            </a:r>
          </a:p>
          <a:p>
            <a:pPr algn="l" defTabSz="457200">
              <a:defRPr b="0" sz="2700">
                <a:latin typeface="Helvetica"/>
                <a:ea typeface="Helvetica"/>
                <a:cs typeface="Helvetica"/>
                <a:sym typeface="Helvetica"/>
              </a:defRPr>
            </a:pPr>
            <a:r>
              <a:t>- 评分在于 Slides 的 Creativity，分享的内容，和时间掌控。</a:t>
            </a:r>
          </a:p>
          <a:p>
            <a:pPr algn="l" defTabSz="457200">
              <a:defRPr b="0" sz="2700">
                <a:latin typeface="Helvetica"/>
                <a:ea typeface="Helvetica"/>
                <a:cs typeface="Helvetica"/>
                <a:sym typeface="Helvetica"/>
              </a:defRPr>
            </a:pPr>
            <a:r>
              <a:t>- 分享时间在 06 / 11 / 2020 早上 10.30 a.m 在 zoom 分享 ，每一个人都有 15 - 20 分钟的时间分享。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