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  <p:sldMasterId id="2147483668" r:id="rId2"/>
  </p:sldMasterIdLst>
  <p:notesMasterIdLst>
    <p:notesMasterId r:id="rId13"/>
  </p:notesMasterIdLst>
  <p:sldIdLst>
    <p:sldId id="279" r:id="rId3"/>
    <p:sldId id="280" r:id="rId4"/>
    <p:sldId id="281" r:id="rId5"/>
    <p:sldId id="282" r:id="rId6"/>
    <p:sldId id="259" r:id="rId7"/>
    <p:sldId id="263" r:id="rId8"/>
    <p:sldId id="264" r:id="rId9"/>
    <p:sldId id="256" r:id="rId10"/>
    <p:sldId id="257" r:id="rId11"/>
    <p:sldId id="283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01"/>
  </p:normalViewPr>
  <p:slideViewPr>
    <p:cSldViewPr>
      <p:cViewPr varScale="1">
        <p:scale>
          <a:sx n="139" d="100"/>
          <a:sy n="139" d="100"/>
        </p:scale>
        <p:origin x="840" y="168"/>
      </p:cViewPr>
      <p:guideLst>
        <p:guide orient="horz" pos="1649"/>
        <p:guide pos="2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3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7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8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2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6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4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4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3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7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80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7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93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3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9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84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22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41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73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2646" y="254632"/>
            <a:ext cx="8679899" cy="5431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40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28980" indent="-385445" algn="ctr">
              <a:buFontTx/>
              <a:defRPr sz="40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8715" indent="-462915" algn="ctr">
              <a:buFontTx/>
              <a:defRPr sz="40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543050" indent="-514350" algn="ctr">
              <a:buFontTx/>
              <a:defRPr sz="40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85950" indent="-514350" algn="ctr">
              <a:buFontTx/>
              <a:defRPr sz="40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16787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49" r:id="rId20"/>
    <p:sldLayoutId id="2147483651" r:id="rId21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microsoft.com/office/2007/relationships/hdphoto" Target="../media/hdphoto1.wdp"/><Relationship Id="rId2" Type="http://schemas.openxmlformats.org/officeDocument/2006/relationships/image" Target="../media/image16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14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jpg"/><Relationship Id="rId7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12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12" Type="http://schemas.openxmlformats.org/officeDocument/2006/relationships/image" Target="../media/image4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3.svg"/><Relationship Id="rId4" Type="http://schemas.microsoft.com/office/2007/relationships/hdphoto" Target="../media/hdphoto6.wdp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3"/>
          <a:srcRect r="-4766" b="-6226"/>
          <a:stretch>
            <a:fillRect/>
          </a:stretch>
        </p:blipFill>
        <p:spPr>
          <a:xfrm>
            <a:off x="3326765" y="1923415"/>
            <a:ext cx="2607310" cy="1007745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101" name="Content Placeholder 100"/>
          <p:cNvPicPr>
            <a:picLocks noGrp="1"/>
          </p:cNvPicPr>
          <p:nvPr>
            <p:ph idx="10"/>
          </p:nvPr>
        </p:nvPicPr>
        <p:blipFill>
          <a:blip r:embed="rId4"/>
          <a:srcRect l="19371" t="1145" r="18765" b="-827"/>
          <a:stretch>
            <a:fillRect/>
          </a:stretch>
        </p:blipFill>
        <p:spPr>
          <a:xfrm>
            <a:off x="1907580" y="88232"/>
            <a:ext cx="1405255" cy="136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" name="Picture 101"/>
          <p:cNvPicPr/>
          <p:nvPr/>
        </p:nvPicPr>
        <p:blipFill>
          <a:blip r:embed="rId5"/>
          <a:srcRect l="17811" t="3210" r="17833" b="3395"/>
          <a:stretch>
            <a:fillRect/>
          </a:stretch>
        </p:blipFill>
        <p:spPr>
          <a:xfrm>
            <a:off x="927380" y="1758719"/>
            <a:ext cx="1440180" cy="126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" name="Picture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6087052" y="120299"/>
            <a:ext cx="1431290" cy="130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" name="Picture 103"/>
          <p:cNvPicPr/>
          <p:nvPr/>
        </p:nvPicPr>
        <p:blipFill>
          <a:blip r:embed="rId7"/>
          <a:stretch>
            <a:fillRect/>
          </a:stretch>
        </p:blipFill>
        <p:spPr>
          <a:xfrm>
            <a:off x="7187216" y="1718055"/>
            <a:ext cx="1412240" cy="135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" name="Picture 104"/>
          <p:cNvPicPr/>
          <p:nvPr/>
        </p:nvPicPr>
        <p:blipFill>
          <a:blip r:embed="rId8"/>
          <a:srcRect r="7795" b="11097"/>
          <a:stretch>
            <a:fillRect/>
          </a:stretch>
        </p:blipFill>
        <p:spPr>
          <a:xfrm>
            <a:off x="1436957" y="3477094"/>
            <a:ext cx="1418590" cy="133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" name="Picture 105"/>
          <p:cNvPicPr/>
          <p:nvPr/>
        </p:nvPicPr>
        <p:blipFill>
          <a:blip r:embed="rId9"/>
          <a:stretch>
            <a:fillRect/>
          </a:stretch>
        </p:blipFill>
        <p:spPr>
          <a:xfrm>
            <a:off x="4132897" y="3865588"/>
            <a:ext cx="1431925" cy="123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" name="Picture 109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01" t="8033" r="12671" b="11713"/>
          <a:stretch>
            <a:fillRect/>
          </a:stretch>
        </p:blipFill>
        <p:spPr>
          <a:xfrm rot="21240000">
            <a:off x="2746375" y="2851785"/>
            <a:ext cx="1259205" cy="950595"/>
          </a:xfrm>
          <a:prstGeom prst="roundRect">
            <a:avLst/>
          </a:prstGeom>
          <a:noFill/>
          <a:ln w="9525">
            <a:noFill/>
          </a:ln>
          <a:scene3d>
            <a:camera prst="isometricLeftDown"/>
            <a:lightRig rig="threePt" dir="t"/>
          </a:scene3d>
        </p:spPr>
      </p:pic>
      <p:pic>
        <p:nvPicPr>
          <p:cNvPr id="107" name="Picture 106"/>
          <p:cNvPicPr/>
          <p:nvPr/>
        </p:nvPicPr>
        <p:blipFill>
          <a:blip r:embed="rId11"/>
          <a:stretch>
            <a:fillRect/>
          </a:stretch>
        </p:blipFill>
        <p:spPr>
          <a:xfrm>
            <a:off x="6700932" y="3573848"/>
            <a:ext cx="1433195" cy="135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01" t="8033" r="12671" b="11713"/>
          <a:stretch>
            <a:fillRect/>
          </a:stretch>
        </p:blipFill>
        <p:spPr>
          <a:xfrm rot="4080000">
            <a:off x="3195320" y="963295"/>
            <a:ext cx="1308100" cy="916305"/>
          </a:xfrm>
          <a:prstGeom prst="roundRect">
            <a:avLst/>
          </a:prstGeom>
          <a:noFill/>
          <a:ln w="9525">
            <a:noFill/>
          </a:ln>
          <a:scene3d>
            <a:camera prst="isometricLeftDown"/>
            <a:lightRig rig="threePt" dir="t"/>
          </a:scene3d>
        </p:spPr>
      </p:pic>
      <p:pic>
        <p:nvPicPr>
          <p:cNvPr id="18" name="Picture 17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01" t="8033" r="12671" b="11713"/>
          <a:stretch>
            <a:fillRect/>
          </a:stretch>
        </p:blipFill>
        <p:spPr>
          <a:xfrm rot="17820000">
            <a:off x="4281170" y="2945130"/>
            <a:ext cx="1259205" cy="950595"/>
          </a:xfrm>
          <a:prstGeom prst="roundRect">
            <a:avLst/>
          </a:prstGeom>
          <a:noFill/>
          <a:ln w="9525">
            <a:noFill/>
          </a:ln>
          <a:scene3d>
            <a:camera prst="isometricLeftDown"/>
            <a:lightRig rig="threePt" dir="t"/>
          </a:scene3d>
        </p:spPr>
      </p:pic>
      <p:pic>
        <p:nvPicPr>
          <p:cNvPr id="20" name="Picture 19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01" t="8033" r="12671" b="11713"/>
          <a:stretch>
            <a:fillRect/>
          </a:stretch>
        </p:blipFill>
        <p:spPr>
          <a:xfrm rot="2760000">
            <a:off x="2203799" y="1975508"/>
            <a:ext cx="1259205" cy="950595"/>
          </a:xfrm>
          <a:prstGeom prst="roundRect">
            <a:avLst/>
          </a:prstGeom>
          <a:noFill/>
          <a:ln w="9525">
            <a:noFill/>
          </a:ln>
          <a:scene3d>
            <a:camera prst="isometricLeftDown"/>
            <a:lightRig rig="threePt" dir="t"/>
          </a:scene3d>
        </p:spPr>
      </p:pic>
      <p:pic>
        <p:nvPicPr>
          <p:cNvPr id="21" name="Picture 20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01" t="8033" r="12671" b="11713"/>
          <a:stretch>
            <a:fillRect/>
          </a:stretch>
        </p:blipFill>
        <p:spPr>
          <a:xfrm rot="9180000">
            <a:off x="4935220" y="1005840"/>
            <a:ext cx="1259205" cy="950595"/>
          </a:xfrm>
          <a:prstGeom prst="roundRect">
            <a:avLst/>
          </a:prstGeom>
          <a:noFill/>
          <a:ln w="9525">
            <a:noFill/>
          </a:ln>
          <a:scene3d>
            <a:camera prst="isometricLeftDown"/>
            <a:lightRig rig="threePt" dir="t"/>
          </a:scene3d>
        </p:spPr>
      </p:pic>
      <p:pic>
        <p:nvPicPr>
          <p:cNvPr id="22" name="Picture 21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01" t="8033" r="12671" b="11713"/>
          <a:stretch>
            <a:fillRect/>
          </a:stretch>
        </p:blipFill>
        <p:spPr>
          <a:xfrm rot="13620000">
            <a:off x="5612765" y="2896235"/>
            <a:ext cx="1259205" cy="950595"/>
          </a:xfrm>
          <a:prstGeom prst="roundRect">
            <a:avLst/>
          </a:prstGeom>
          <a:noFill/>
          <a:ln w="9525">
            <a:noFill/>
          </a:ln>
          <a:scene3d>
            <a:camera prst="isometricLeftDown"/>
            <a:lightRig rig="threePt" dir="t"/>
          </a:scene3d>
        </p:spPr>
      </p:pic>
      <p:pic>
        <p:nvPicPr>
          <p:cNvPr id="23" name="Picture 22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901" t="8033" r="12671" b="11713"/>
          <a:stretch>
            <a:fillRect/>
          </a:stretch>
        </p:blipFill>
        <p:spPr>
          <a:xfrm rot="11280000">
            <a:off x="5942330" y="1884680"/>
            <a:ext cx="1259205" cy="950595"/>
          </a:xfrm>
          <a:prstGeom prst="roundRect">
            <a:avLst/>
          </a:prstGeom>
          <a:noFill/>
          <a:ln w="9525">
            <a:noFill/>
          </a:ln>
          <a:scene3d>
            <a:camera prst="isometricLeftDown"/>
            <a:lightRig rig="threePt" dir="t"/>
          </a:scene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AC7AA1-1286-49DC-BB7C-138B3A39477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31784" r="22202" b="48074"/>
          <a:stretch/>
        </p:blipFill>
        <p:spPr>
          <a:xfrm>
            <a:off x="97626" y="88388"/>
            <a:ext cx="1133469" cy="6465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339F1D-C342-4746-A0EE-001109EB88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in us now stamp Royalty Free Vector Image - VectorStock">
            <a:extLst>
              <a:ext uri="{FF2B5EF4-FFF2-40B4-BE49-F238E27FC236}">
                <a16:creationId xmlns:a16="http://schemas.microsoft.com/office/drawing/2014/main" id="{7603DF96-6C1E-4133-B08E-05D50FE5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000" r="94500">
                        <a14:foregroundMark x1="5700" y1="43974" x2="8600" y2="43590"/>
                        <a14:foregroundMark x1="4000" y1="52949" x2="5700" y2="59487"/>
                        <a14:foregroundMark x1="10500" y1="55256" x2="17600" y2="53077"/>
                        <a14:foregroundMark x1="29700" y1="45128" x2="31500" y2="50385"/>
                        <a14:foregroundMark x1="34400" y1="42179" x2="36600" y2="42436"/>
                        <a14:foregroundMark x1="39000" y1="41538" x2="40200" y2="46154"/>
                        <a14:foregroundMark x1="42400" y1="40769" x2="43700" y2="42564"/>
                        <a14:foregroundMark x1="53100" y1="38077" x2="53400" y2="41538"/>
                        <a14:foregroundMark x1="62100" y1="34872" x2="60000" y2="34872"/>
                        <a14:foregroundMark x1="69200" y1="34872" x2="69000" y2="32692"/>
                        <a14:foregroundMark x1="75800" y1="33462" x2="76300" y2="35769"/>
                        <a14:foregroundMark x1="82700" y1="29744" x2="83400" y2="33333"/>
                        <a14:foregroundMark x1="94300" y1="32436" x2="94500" y2="36538"/>
                        <a14:foregroundMark x1="5000" y1="61410" x2="5800" y2="6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83" y="-740618"/>
            <a:ext cx="6594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Premium Marketing Employee making announcement Illustration download  in PNG &amp;amp; Vector format">
            <a:extLst>
              <a:ext uri="{FF2B5EF4-FFF2-40B4-BE49-F238E27FC236}">
                <a16:creationId xmlns:a16="http://schemas.microsoft.com/office/drawing/2014/main" id="{307D6C44-8E65-42D8-8CA3-6C348B55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80" y="16356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4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ight Arrow 7"/>
          <p:cNvSpPr/>
          <p:nvPr/>
        </p:nvSpPr>
        <p:spPr>
          <a:xfrm>
            <a:off x="1193836" y="1235025"/>
            <a:ext cx="1857146" cy="13887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2025"/>
          </a:p>
        </p:txBody>
      </p:sp>
      <p:sp>
        <p:nvSpPr>
          <p:cNvPr id="197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defTabSz="758825">
              <a:spcBef>
                <a:spcPts val="800"/>
              </a:spcBef>
              <a:defRPr sz="4480"/>
            </a:lvl1pPr>
          </a:lstStyle>
          <a:p>
            <a:r>
              <a:rPr dirty="0">
                <a:latin typeface="Arial Black" panose="020B0A04020102020204" pitchFamily="34" charset="0"/>
              </a:rPr>
              <a:t>LPA TEAM</a:t>
            </a:r>
          </a:p>
        </p:txBody>
      </p:sp>
      <p:sp>
        <p:nvSpPr>
          <p:cNvPr id="198" name="Right Arrow 3"/>
          <p:cNvSpPr/>
          <p:nvPr/>
        </p:nvSpPr>
        <p:spPr>
          <a:xfrm>
            <a:off x="7166463" y="3137484"/>
            <a:ext cx="1857146" cy="13887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2025"/>
          </a:p>
        </p:txBody>
      </p:sp>
      <p:sp>
        <p:nvSpPr>
          <p:cNvPr id="199" name="Right Arrow 4"/>
          <p:cNvSpPr/>
          <p:nvPr/>
        </p:nvSpPr>
        <p:spPr>
          <a:xfrm>
            <a:off x="5673306" y="2661870"/>
            <a:ext cx="1857146" cy="13887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2025"/>
          </a:p>
        </p:txBody>
      </p:sp>
      <p:sp>
        <p:nvSpPr>
          <p:cNvPr id="200" name="Right Arrow 5"/>
          <p:cNvSpPr/>
          <p:nvPr/>
        </p:nvSpPr>
        <p:spPr>
          <a:xfrm>
            <a:off x="4180149" y="2186255"/>
            <a:ext cx="1857146" cy="13887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2025"/>
          </a:p>
        </p:txBody>
      </p:sp>
      <p:sp>
        <p:nvSpPr>
          <p:cNvPr id="201" name="Right Arrow 6"/>
          <p:cNvSpPr/>
          <p:nvPr/>
        </p:nvSpPr>
        <p:spPr>
          <a:xfrm>
            <a:off x="2686992" y="1710640"/>
            <a:ext cx="1857146" cy="13887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2025"/>
          </a:p>
        </p:txBody>
      </p:sp>
      <p:sp>
        <p:nvSpPr>
          <p:cNvPr id="202" name="TextBox 6"/>
          <p:cNvSpPr txBox="1"/>
          <p:nvPr/>
        </p:nvSpPr>
        <p:spPr>
          <a:xfrm rot="20290746">
            <a:off x="7415653" y="3682890"/>
            <a:ext cx="995023" cy="32194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sz="1500"/>
              <a:t>SYSTEM</a:t>
            </a:r>
          </a:p>
        </p:txBody>
      </p:sp>
      <p:sp>
        <p:nvSpPr>
          <p:cNvPr id="203" name="TextBox 7"/>
          <p:cNvSpPr txBox="1"/>
          <p:nvPr/>
        </p:nvSpPr>
        <p:spPr>
          <a:xfrm rot="20530746">
            <a:off x="5900791" y="3225082"/>
            <a:ext cx="1129112" cy="32194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sz="1500" dirty="0"/>
              <a:t>LEARNING</a:t>
            </a:r>
          </a:p>
        </p:txBody>
      </p:sp>
      <p:sp>
        <p:nvSpPr>
          <p:cNvPr id="204" name="TextBox 8"/>
          <p:cNvSpPr txBox="1"/>
          <p:nvPr/>
        </p:nvSpPr>
        <p:spPr>
          <a:xfrm rot="20590746">
            <a:off x="4404987" y="2750617"/>
            <a:ext cx="1228538" cy="275590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sz="1200"/>
              <a:t>ENVIRONMENT</a:t>
            </a:r>
          </a:p>
        </p:txBody>
      </p:sp>
      <p:sp>
        <p:nvSpPr>
          <p:cNvPr id="205" name="TextBox 9"/>
          <p:cNvSpPr txBox="1"/>
          <p:nvPr/>
        </p:nvSpPr>
        <p:spPr>
          <a:xfrm rot="20530746">
            <a:off x="2816007" y="2196151"/>
            <a:ext cx="1423754" cy="46037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/>
            <a:r>
              <a:rPr sz="1200" dirty="0"/>
              <a:t>WORK HARD </a:t>
            </a:r>
          </a:p>
          <a:p>
            <a:pPr algn="ctr"/>
            <a:r>
              <a:rPr sz="1200" dirty="0"/>
              <a:t>PLAY HARD</a:t>
            </a:r>
          </a:p>
        </p:txBody>
      </p:sp>
      <p:sp>
        <p:nvSpPr>
          <p:cNvPr id="206" name="TextBox 10"/>
          <p:cNvSpPr txBox="1"/>
          <p:nvPr/>
        </p:nvSpPr>
        <p:spPr>
          <a:xfrm rot="20170746">
            <a:off x="1457470" y="1777162"/>
            <a:ext cx="995023" cy="32194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sz="1500" dirty="0"/>
              <a:t>CSR</a:t>
            </a:r>
          </a:p>
        </p:txBody>
      </p:sp>
      <p:grpSp>
        <p:nvGrpSpPr>
          <p:cNvPr id="209" name="Group 11"/>
          <p:cNvGrpSpPr/>
          <p:nvPr/>
        </p:nvGrpSpPr>
        <p:grpSpPr>
          <a:xfrm>
            <a:off x="4325825" y="3261669"/>
            <a:ext cx="1344747" cy="551920"/>
            <a:chOff x="0" y="0"/>
            <a:chExt cx="1792995" cy="735892"/>
          </a:xfrm>
        </p:grpSpPr>
        <p:sp>
          <p:nvSpPr>
            <p:cNvPr id="207" name="TextBox 12"/>
            <p:cNvSpPr txBox="1"/>
            <p:nvPr/>
          </p:nvSpPr>
          <p:spPr>
            <a:xfrm>
              <a:off x="0" y="276999"/>
              <a:ext cx="1792995" cy="458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/>
                <a:t>YOUNG AND ENERGETIC TEAM</a:t>
              </a:r>
            </a:p>
          </p:txBody>
        </p:sp>
        <p:sp>
          <p:nvSpPr>
            <p:cNvPr id="208" name="TextBox 13"/>
            <p:cNvSpPr txBox="1"/>
            <p:nvPr/>
          </p:nvSpPr>
          <p:spPr>
            <a:xfrm>
              <a:off x="0" y="0"/>
              <a:ext cx="1591150" cy="27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 b="1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/>
                <a:t>TEAMWORK</a:t>
              </a:r>
            </a:p>
          </p:txBody>
        </p:sp>
      </p:grpSp>
      <p:grpSp>
        <p:nvGrpSpPr>
          <p:cNvPr id="212" name="Group 14"/>
          <p:cNvGrpSpPr/>
          <p:nvPr/>
        </p:nvGrpSpPr>
        <p:grpSpPr>
          <a:xfrm>
            <a:off x="5945050" y="1949419"/>
            <a:ext cx="1344747" cy="413489"/>
            <a:chOff x="0" y="0"/>
            <a:chExt cx="1792995" cy="551318"/>
          </a:xfrm>
        </p:grpSpPr>
        <p:sp>
          <p:nvSpPr>
            <p:cNvPr id="210" name="TextBox 15"/>
            <p:cNvSpPr txBox="1"/>
            <p:nvPr/>
          </p:nvSpPr>
          <p:spPr>
            <a:xfrm>
              <a:off x="0" y="276999"/>
              <a:ext cx="1792995" cy="274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 dirty="0"/>
                <a:t>RFP, CFP, FCLP </a:t>
              </a:r>
              <a:r>
                <a:rPr sz="900" dirty="0" err="1"/>
                <a:t>etc</a:t>
              </a:r>
              <a:endParaRPr sz="900" dirty="0"/>
            </a:p>
          </p:txBody>
        </p:sp>
        <p:sp>
          <p:nvSpPr>
            <p:cNvPr id="211" name="TextBox 16"/>
            <p:cNvSpPr txBox="1"/>
            <p:nvPr/>
          </p:nvSpPr>
          <p:spPr>
            <a:xfrm>
              <a:off x="0" y="0"/>
              <a:ext cx="1591150" cy="274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 b="1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/>
                <a:t>KEEP LEARNING</a:t>
              </a:r>
            </a:p>
          </p:txBody>
        </p:sp>
      </p:grpSp>
      <p:grpSp>
        <p:nvGrpSpPr>
          <p:cNvPr id="215" name="Group 17"/>
          <p:cNvGrpSpPr/>
          <p:nvPr/>
        </p:nvGrpSpPr>
        <p:grpSpPr>
          <a:xfrm>
            <a:off x="7530452" y="2471194"/>
            <a:ext cx="1344747" cy="551920"/>
            <a:chOff x="0" y="0"/>
            <a:chExt cx="1792995" cy="735892"/>
          </a:xfrm>
        </p:grpSpPr>
        <p:sp>
          <p:nvSpPr>
            <p:cNvPr id="213" name="TextBox 18"/>
            <p:cNvSpPr txBox="1"/>
            <p:nvPr/>
          </p:nvSpPr>
          <p:spPr>
            <a:xfrm>
              <a:off x="0" y="276999"/>
              <a:ext cx="1792995" cy="458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/>
                <a:t>WORKABLE AND PRACTICAL SYSTEM</a:t>
              </a:r>
            </a:p>
          </p:txBody>
        </p:sp>
        <p:sp>
          <p:nvSpPr>
            <p:cNvPr id="214" name="TextBox 19"/>
            <p:cNvSpPr txBox="1"/>
            <p:nvPr/>
          </p:nvSpPr>
          <p:spPr>
            <a:xfrm>
              <a:off x="0" y="0"/>
              <a:ext cx="1591150" cy="27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 b="1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 dirty="0"/>
                <a:t>5201314</a:t>
              </a:r>
            </a:p>
          </p:txBody>
        </p:sp>
      </p:grpSp>
      <p:grpSp>
        <p:nvGrpSpPr>
          <p:cNvPr id="218" name="Group 20"/>
          <p:cNvGrpSpPr/>
          <p:nvPr/>
        </p:nvGrpSpPr>
        <p:grpSpPr>
          <a:xfrm>
            <a:off x="1248365" y="2718603"/>
            <a:ext cx="1344748" cy="690350"/>
            <a:chOff x="0" y="0"/>
            <a:chExt cx="1792995" cy="920464"/>
          </a:xfrm>
        </p:grpSpPr>
        <p:sp>
          <p:nvSpPr>
            <p:cNvPr id="216" name="TextBox 21"/>
            <p:cNvSpPr txBox="1"/>
            <p:nvPr/>
          </p:nvSpPr>
          <p:spPr>
            <a:xfrm>
              <a:off x="0" y="276999"/>
              <a:ext cx="1792995" cy="643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/>
            <a:p>
              <a: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900"/>
                <a:t>BLOOD DONATION FAMINE 30</a:t>
              </a:r>
            </a:p>
            <a:p>
              <a: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900"/>
                <a:t>GOTONG ROYONG.  </a:t>
              </a:r>
            </a:p>
          </p:txBody>
        </p:sp>
        <p:sp>
          <p:nvSpPr>
            <p:cNvPr id="217" name="TextBox 22"/>
            <p:cNvSpPr txBox="1"/>
            <p:nvPr/>
          </p:nvSpPr>
          <p:spPr>
            <a:xfrm>
              <a:off x="0" y="0"/>
              <a:ext cx="1792995" cy="274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 b="1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/>
                <a:t>GIVE WHAT YOU GAIN</a:t>
              </a:r>
            </a:p>
          </p:txBody>
        </p:sp>
      </p:grpSp>
      <p:grpSp>
        <p:nvGrpSpPr>
          <p:cNvPr id="221" name="Group 23"/>
          <p:cNvGrpSpPr/>
          <p:nvPr/>
        </p:nvGrpSpPr>
        <p:grpSpPr>
          <a:xfrm>
            <a:off x="2833767" y="3206527"/>
            <a:ext cx="1377940" cy="967210"/>
            <a:chOff x="0" y="0"/>
            <a:chExt cx="1837252" cy="1289612"/>
          </a:xfrm>
        </p:grpSpPr>
        <p:sp>
          <p:nvSpPr>
            <p:cNvPr id="219" name="TextBox 24"/>
            <p:cNvSpPr txBox="1"/>
            <p:nvPr/>
          </p:nvSpPr>
          <p:spPr>
            <a:xfrm>
              <a:off x="0" y="276999"/>
              <a:ext cx="1792995" cy="10126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/>
            <a:p>
              <a: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900"/>
                <a:t>WORKING TIME</a:t>
              </a:r>
            </a:p>
            <a:p>
              <a: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900"/>
                <a:t>LEISURE TIME</a:t>
              </a:r>
            </a:p>
            <a:p>
              <a: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900"/>
                <a:t>FAMILY TIME</a:t>
              </a:r>
            </a:p>
            <a:p>
              <a:pPr>
                <a:defRPr sz="1200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900"/>
                <a:t>ACTIVELY AT SOCIAL MEDIA</a:t>
              </a:r>
            </a:p>
          </p:txBody>
        </p:sp>
        <p:sp>
          <p:nvSpPr>
            <p:cNvPr id="220" name="TextBox 25"/>
            <p:cNvSpPr txBox="1"/>
            <p:nvPr/>
          </p:nvSpPr>
          <p:spPr>
            <a:xfrm>
              <a:off x="0" y="0"/>
              <a:ext cx="1837252" cy="27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sz="1200" b="1">
                  <a:solidFill>
                    <a:srgbClr val="59595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00"/>
                <a:t>WORK LIFE BALANCE</a:t>
              </a:r>
            </a:p>
          </p:txBody>
        </p:sp>
      </p:grpSp>
      <p:pic>
        <p:nvPicPr>
          <p:cNvPr id="222" name="Picture 27" descr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765" y="1485820"/>
            <a:ext cx="1326723" cy="99504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3" name="Picture 28" descr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11" y="1468276"/>
            <a:ext cx="377775" cy="3792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4" name="Picture 29" descr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204" y="1485820"/>
            <a:ext cx="491708" cy="3441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5" name="Picture 30" descr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403" y="1468276"/>
            <a:ext cx="448800" cy="4439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6" name="Picture 31" descr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443" y="1234587"/>
            <a:ext cx="1414961" cy="1180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7" name="Picture 32" descr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521" y="3411102"/>
            <a:ext cx="1166957" cy="16038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8" name="Picture 33" descr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31" y="453214"/>
            <a:ext cx="1076265" cy="15225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494" y="3370478"/>
            <a:ext cx="1125163" cy="158929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0" name="Picture 4" descr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327" y="4181776"/>
            <a:ext cx="1082251" cy="76518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2" name="Picture 35" descr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6569" y="351505"/>
            <a:ext cx="1891603" cy="56748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3" name="Picture 37" descr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3484" y="4004719"/>
            <a:ext cx="1012524" cy="101252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4" name="Picture 39" descr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8910" y="1004608"/>
            <a:ext cx="1694194" cy="94239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5" name="Picture 41" descr="Picture 41"/>
          <p:cNvPicPr>
            <a:picLocks noChangeAspect="1"/>
          </p:cNvPicPr>
          <p:nvPr/>
        </p:nvPicPr>
        <p:blipFill>
          <a:blip r:embed="rId14"/>
          <a:srcRect b="35041"/>
          <a:stretch>
            <a:fillRect/>
          </a:stretch>
        </p:blipFill>
        <p:spPr>
          <a:xfrm>
            <a:off x="4110377" y="3875526"/>
            <a:ext cx="1628858" cy="10115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212AF12-23FC-40D1-81AD-B45ADC4E896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31784" r="22202" b="48074"/>
          <a:stretch/>
        </p:blipFill>
        <p:spPr>
          <a:xfrm>
            <a:off x="97626" y="88388"/>
            <a:ext cx="1133469" cy="6465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58F2138-E123-483F-905C-F3E610DB76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bldLvl="0" animBg="1" advAuto="0"/>
      <p:bldP spid="223" grpId="4" bldLvl="0" animBg="1" advAuto="0"/>
      <p:bldP spid="224" grpId="3" bldLvl="0" animBg="1" advAuto="0"/>
      <p:bldP spid="225" grpId="2" bldLvl="0" animBg="1" advAuto="0"/>
      <p:bldP spid="226" grpId="7" bldLvl="0" animBg="1" advAuto="0"/>
      <p:bldP spid="227" grpId="11" bldLvl="0" animBg="1" advAuto="0"/>
      <p:bldP spid="228" grpId="13" bldLvl="0" animBg="1" advAuto="0"/>
      <p:bldP spid="229" grpId="10" bldLvl="0" animBg="1" advAuto="0"/>
      <p:bldP spid="230" grpId="9" bldLvl="0" animBg="1" advAuto="0"/>
      <p:bldP spid="232" grpId="12" bldLvl="0" animBg="1" advAuto="0"/>
      <p:bldP spid="233" grpId="5" bldLvl="0" animBg="1" advAuto="0"/>
      <p:bldP spid="234" grpId="8" bldLvl="0" animBg="1" advAuto="0"/>
      <p:bldP spid="235" grpId="6" bldLvl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CBFB-6936-454B-97DE-11B03432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056" y="20656"/>
            <a:ext cx="6600825" cy="994172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你觉得一天 </a:t>
            </a:r>
            <a:r>
              <a:rPr lang="en-US" altLang="zh-CN" b="1" dirty="0">
                <a:latin typeface="+mj-ea"/>
              </a:rPr>
              <a:t>RM10 </a:t>
            </a:r>
            <a:r>
              <a:rPr lang="zh-CN" altLang="en-US" b="1" dirty="0">
                <a:latin typeface="+mj-ea"/>
              </a:rPr>
              <a:t>可以买些什么？</a:t>
            </a:r>
            <a:endParaRPr lang="en-MY" b="1" dirty="0">
              <a:latin typeface="+mj-e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F9D16-8B7F-4037-A35A-C39DD18E0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36" y="844492"/>
            <a:ext cx="2060972" cy="20609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353F7-9306-45B2-9E54-90104325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27" y="837763"/>
            <a:ext cx="2721769" cy="2067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03F77-D91B-4E7C-B2B0-F17A4A44B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13" y="3121593"/>
            <a:ext cx="3882629" cy="1898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446810-AEA5-4934-8C45-B9C465A15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85" y="3121594"/>
            <a:ext cx="3100388" cy="1925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4864AF-62B1-4508-AFE5-9A1E8B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47" y="2528662"/>
            <a:ext cx="3100388" cy="1405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D4B323-8C1D-4624-B1CC-8C87DC0BDB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31784" r="22202" b="48074"/>
          <a:stretch/>
        </p:blipFill>
        <p:spPr>
          <a:xfrm>
            <a:off x="97626" y="88388"/>
            <a:ext cx="1133469" cy="646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9D12C-0264-4BE9-AFC2-524A504862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64DC27-56AC-4286-9CAA-52987BB95157}"/>
              </a:ext>
            </a:extLst>
          </p:cNvPr>
          <p:cNvSpPr/>
          <p:nvPr/>
        </p:nvSpPr>
        <p:spPr>
          <a:xfrm>
            <a:off x="0" y="0"/>
            <a:ext cx="9183996" cy="514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49E20-502C-434A-89D0-DF50DE65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42" y="405904"/>
            <a:ext cx="7514035" cy="1314449"/>
          </a:xfrm>
        </p:spPr>
        <p:txBody>
          <a:bodyPr/>
          <a:lstStyle/>
          <a:p>
            <a:r>
              <a:rPr lang="zh-CN" altLang="en-US" b="1" dirty="0">
                <a:latin typeface="+mj-ea"/>
              </a:rPr>
              <a:t>           其实，</a:t>
            </a:r>
            <a:r>
              <a:rPr lang="en-MY" altLang="zh-CN" b="1" dirty="0">
                <a:latin typeface="+mj-ea"/>
              </a:rPr>
              <a:t>RM10 </a:t>
            </a:r>
            <a:r>
              <a:rPr lang="zh-CN" altLang="en-US" b="1" dirty="0">
                <a:latin typeface="+mj-ea"/>
              </a:rPr>
              <a:t>可以好好的规划</a:t>
            </a:r>
            <a:r>
              <a:rPr lang="en-MY" altLang="zh-CN" b="1" dirty="0">
                <a:latin typeface="+mj-ea"/>
              </a:rPr>
              <a:t> </a:t>
            </a:r>
            <a:endParaRPr lang="en-MY" b="1" dirty="0">
              <a:latin typeface="+mj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2CACD-3A70-4D61-8048-DFFA510C6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31784" r="22202" b="48074"/>
          <a:stretch/>
        </p:blipFill>
        <p:spPr>
          <a:xfrm>
            <a:off x="97626" y="88388"/>
            <a:ext cx="1133469" cy="646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91305-4D57-4CBF-9C2C-CE4A43A55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  <p:pic>
        <p:nvPicPr>
          <p:cNvPr id="1026" name="Picture 2" descr="It&amp;#39;s time to plan! - Who&amp;#39;s the real boss | developing administration  professionals">
            <a:extLst>
              <a:ext uri="{FF2B5EF4-FFF2-40B4-BE49-F238E27FC236}">
                <a16:creationId xmlns:a16="http://schemas.microsoft.com/office/drawing/2014/main" id="{1CB38D66-5913-41E7-ACAD-7F8FBC71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5531"/>
            <a:ext cx="6446866" cy="362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BED8-3AA7-4824-A50B-A595CEFD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87" y="76426"/>
            <a:ext cx="7886700" cy="994172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创造</a:t>
            </a:r>
            <a:r>
              <a:rPr lang="en-MY" altLang="zh-CN" b="1" dirty="0">
                <a:latin typeface="+mn-ea"/>
                <a:ea typeface="+mn-ea"/>
              </a:rPr>
              <a:t>4</a:t>
            </a:r>
            <a:r>
              <a:rPr lang="zh-CN" altLang="en-US" b="1" dirty="0">
                <a:latin typeface="+mn-ea"/>
                <a:ea typeface="+mn-ea"/>
              </a:rPr>
              <a:t>类有意义的商品 ：</a:t>
            </a:r>
            <a:endParaRPr lang="en-MY" b="1" dirty="0">
              <a:latin typeface="+mn-ea"/>
              <a:ea typeface="+mn-e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41042E-FBF5-41D8-BA0E-C7166314B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66" b="83493" l="22690" r="75408">
                        <a14:foregroundMark x1="29891" y1="35885" x2="36141" y2="11962"/>
                        <a14:foregroundMark x1="75408" y1="26555" x2="75000" y2="38756"/>
                        <a14:foregroundMark x1="25408" y1="22249" x2="25408" y2="31579"/>
                        <a14:foregroundMark x1="50000" y1="83971" x2="51087" y2="79187"/>
                        <a14:foregroundMark x1="35870" y1="39474" x2="64266" y2="40670"/>
                        <a14:foregroundMark x1="56929" y1="25359" x2="59375" y2="33254"/>
                        <a14:foregroundMark x1="44158" y1="29665" x2="42799" y2="35167"/>
                        <a14:foregroundMark x1="43750" y1="25359" x2="47283" y2="46651"/>
                        <a14:foregroundMark x1="40353" y1="48086" x2="41033" y2="25359"/>
                        <a14:foregroundMark x1="38995" y1="48086" x2="36821" y2="33971"/>
                        <a14:foregroundMark x1="44158" y1="48565" x2="47554" y2="48086"/>
                        <a14:foregroundMark x1="57337" y1="48565" x2="64266" y2="52153"/>
                        <a14:foregroundMark x1="62500" y1="48086" x2="62908" y2="32057"/>
                        <a14:foregroundMark x1="60462" y1="27751" x2="64266" y2="34450"/>
                        <a14:foregroundMark x1="56250" y1="29665" x2="55978" y2="37560"/>
                        <a14:foregroundMark x1="55978" y1="48565" x2="55978" y2="45455"/>
                        <a14:foregroundMark x1="64538" y1="10766" x2="62908" y2="11244"/>
                        <a14:foregroundMark x1="36549" y1="10766" x2="35462" y2="10766"/>
                        <a14:foregroundMark x1="22690" y1="29665" x2="24049" y2="32775"/>
                        <a14:foregroundMark x1="41304" y1="66268" x2="50679" y2="60766"/>
                        <a14:foregroundMark x1="53533" y1="55263" x2="53533" y2="60766"/>
                        <a14:foregroundMark x1="57337" y1="64354" x2="43478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7363" r="21875" b="11730"/>
          <a:stretch/>
        </p:blipFill>
        <p:spPr>
          <a:xfrm>
            <a:off x="2087245" y="1029411"/>
            <a:ext cx="1752050" cy="14096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CDE1B9-9F70-4AF2-9107-1FF67B7240D1}"/>
              </a:ext>
            </a:extLst>
          </p:cNvPr>
          <p:cNvSpPr txBox="1"/>
          <p:nvPr/>
        </p:nvSpPr>
        <p:spPr>
          <a:xfrm>
            <a:off x="1438080" y="2545760"/>
            <a:ext cx="30503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zh-CN" sz="1500" dirty="0"/>
              <a:t>1. </a:t>
            </a:r>
            <a:r>
              <a:rPr lang="zh-CN" altLang="en-US" sz="1500" b="1" dirty="0"/>
              <a:t>你死亡，我理赔</a:t>
            </a:r>
            <a:r>
              <a:rPr lang="en-MY" altLang="zh-CN" sz="1500" b="1" dirty="0"/>
              <a:t> </a:t>
            </a:r>
            <a:r>
              <a:rPr lang="en-US" altLang="zh-CN" sz="1500" b="1" dirty="0"/>
              <a:t>—</a:t>
            </a:r>
            <a:r>
              <a:rPr lang="zh-CN" altLang="en-US" sz="1500" b="1" dirty="0"/>
              <a:t>与寿险有关</a:t>
            </a:r>
            <a:endParaRPr lang="en-MY" sz="15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D76AE-8E40-4876-AACD-670542543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31784" r="22202" b="48074"/>
          <a:stretch/>
        </p:blipFill>
        <p:spPr>
          <a:xfrm>
            <a:off x="97626" y="88388"/>
            <a:ext cx="1133469" cy="646509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45C6453E-BEC5-4300-BD17-A132EBF3B3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4" b="84615" l="9356" r="89813">
                        <a14:foregroundMark x1="26195" y1="10549" x2="34096" y2="9890"/>
                        <a14:foregroundMark x1="39293" y1="8352" x2="22453" y2="10989"/>
                        <a14:foregroundMark x1="33056" y1="18901" x2="33472" y2="44835"/>
                        <a14:foregroundMark x1="17672" y1="23956" x2="21414" y2="67912"/>
                        <a14:foregroundMark x1="18087" y1="79780" x2="46985" y2="56923"/>
                        <a14:foregroundMark x1="46985" y1="56923" x2="43867" y2="30769"/>
                        <a14:foregroundMark x1="43867" y1="30769" x2="18711" y2="29670"/>
                        <a14:foregroundMark x1="18711" y1="29670" x2="14345" y2="63956"/>
                        <a14:foregroundMark x1="18711" y1="79121" x2="44699" y2="80879"/>
                        <a14:foregroundMark x1="44699" y1="76264" x2="40956" y2="47692"/>
                        <a14:foregroundMark x1="28274" y1="39121" x2="24532" y2="47033"/>
                        <a14:foregroundMark x1="29314" y1="21758" x2="26195" y2="22418"/>
                        <a14:foregroundMark x1="37838" y1="22857" x2="45322" y2="28571"/>
                        <a14:foregroundMark x1="13306" y1="43077" x2="12266" y2="54945"/>
                        <a14:foregroundMark x1="14969" y1="78022" x2="25572" y2="77363"/>
                        <a14:foregroundMark x1="13306" y1="33626" x2="11850" y2="36923"/>
                        <a14:foregroundMark x1="59044" y1="80220" x2="64865" y2="76923"/>
                        <a14:foregroundMark x1="74428" y1="83516" x2="84615" y2="84835"/>
                        <a14:foregroundMark x1="28274" y1="7033" x2="35759" y2="5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98"/>
          <a:stretch/>
        </p:blipFill>
        <p:spPr>
          <a:xfrm>
            <a:off x="5737475" y="816048"/>
            <a:ext cx="2000828" cy="1675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774A1D-30D5-488C-AB4D-8EC7E69BD7CF}"/>
              </a:ext>
            </a:extLst>
          </p:cNvPr>
          <p:cNvSpPr txBox="1"/>
          <p:nvPr/>
        </p:nvSpPr>
        <p:spPr>
          <a:xfrm>
            <a:off x="4928788" y="2580219"/>
            <a:ext cx="378261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altLang="zh-CN" sz="1500" dirty="0">
                <a:latin typeface="+mn-ea"/>
              </a:rPr>
              <a:t>2. </a:t>
            </a:r>
            <a:r>
              <a:rPr lang="zh-CN" altLang="en-US" sz="1500" b="1" dirty="0">
                <a:latin typeface="+mn-ea"/>
              </a:rPr>
              <a:t>你生病，我理赔</a:t>
            </a:r>
            <a:r>
              <a:rPr lang="en-MY" altLang="zh-CN" sz="1500" b="1" dirty="0">
                <a:latin typeface="+mn-ea"/>
              </a:rPr>
              <a:t> </a:t>
            </a:r>
            <a:r>
              <a:rPr lang="en-US" altLang="zh-CN" sz="1500" b="1" dirty="0">
                <a:latin typeface="+mn-ea"/>
              </a:rPr>
              <a:t>—</a:t>
            </a:r>
            <a:r>
              <a:rPr lang="zh-CN" altLang="en-US" sz="1500" b="1" dirty="0">
                <a:latin typeface="+mn-ea"/>
              </a:rPr>
              <a:t>与收入保障产品有关</a:t>
            </a:r>
            <a:endParaRPr lang="en-MY" sz="1500" b="1" dirty="0">
              <a:latin typeface="+mn-ea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36D9230-1E54-4AE1-9D20-848E76E91C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25" y="2790306"/>
            <a:ext cx="2302535" cy="1852130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FCBD60-3FB8-4467-8E70-56A102A0C3C0}"/>
              </a:ext>
            </a:extLst>
          </p:cNvPr>
          <p:cNvSpPr txBox="1"/>
          <p:nvPr/>
        </p:nvSpPr>
        <p:spPr>
          <a:xfrm>
            <a:off x="981866" y="4480853"/>
            <a:ext cx="3946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zh-CN" sz="1500" b="1" dirty="0">
                <a:latin typeface="+mn-ea"/>
              </a:rPr>
              <a:t>3. </a:t>
            </a:r>
            <a:r>
              <a:rPr lang="zh-CN" altLang="en-US" sz="1500" b="1" dirty="0">
                <a:latin typeface="+mn-ea"/>
              </a:rPr>
              <a:t>你退休，我支付</a:t>
            </a:r>
            <a:r>
              <a:rPr lang="en-MY" altLang="zh-CN" sz="1500" b="1" dirty="0">
                <a:latin typeface="+mn-ea"/>
              </a:rPr>
              <a:t> </a:t>
            </a:r>
            <a:r>
              <a:rPr lang="en-US" altLang="zh-CN" sz="1500" b="1" dirty="0">
                <a:latin typeface="+mn-ea"/>
              </a:rPr>
              <a:t>—</a:t>
            </a:r>
            <a:r>
              <a:rPr lang="zh-CN" altLang="en-US" sz="1500" b="1" dirty="0">
                <a:latin typeface="+mn-ea"/>
              </a:rPr>
              <a:t>与退休规划的产品有关</a:t>
            </a:r>
            <a:endParaRPr lang="en-MY" sz="1500" b="1" dirty="0">
              <a:latin typeface="+mn-ea"/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C2A7B3B9-5F9B-4571-B60C-0B5F754B2C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11" b="85366" l="10664" r="88330">
                        <a14:foregroundMark x1="22334" y1="31301" x2="20322" y2="21951"/>
                        <a14:foregroundMark x1="11066" y1="56301" x2="18310" y2="50000"/>
                        <a14:foregroundMark x1="49095" y1="18699" x2="50302" y2="13008"/>
                        <a14:foregroundMark x1="77465" y1="32724" x2="79074" y2="21341"/>
                        <a14:foregroundMark x1="80684" y1="60366" x2="82294" y2="46748"/>
                        <a14:foregroundMark x1="55332" y1="16260" x2="44467" y2="10976"/>
                        <a14:foregroundMark x1="49698" y1="6911" x2="49095" y2="13618"/>
                        <a14:foregroundMark x1="77465" y1="54065" x2="81087" y2="52033"/>
                        <a14:foregroundMark x1="87928" y1="50000" x2="88330" y2="53659"/>
                        <a14:foregroundMark x1="72435" y1="29675" x2="75453" y2="29268"/>
                        <a14:foregroundMark x1="50302" y1="19715" x2="56942" y2="20325"/>
                        <a14:foregroundMark x1="36821" y1="83740" x2="59960" y2="85366"/>
                        <a14:foregroundMark x1="47485" y1="79675" x2="58149" y2="82520"/>
                        <a14:foregroundMark x1="29779" y1="84350" x2="41247" y2="80488"/>
                        <a14:foregroundMark x1="46479" y1="76626" x2="47485" y2="80488"/>
                        <a14:foregroundMark x1="58149" y1="76626" x2="56137" y2="79065"/>
                        <a14:foregroundMark x1="52918" y1="76220" x2="55332" y2="82927"/>
                        <a14:foregroundMark x1="46479" y1="17886" x2="49497" y2="19715"/>
                        <a14:foregroundMark x1="14688" y1="46951" x2="15694" y2="50407"/>
                        <a14:foregroundMark x1="16298" y1="57724" x2="19115" y2="56301"/>
                        <a14:foregroundMark x1="78471" y1="50000" x2="80282" y2="51423"/>
                        <a14:foregroundMark x1="87525" y1="51423" x2="88129" y2="53252"/>
                        <a14:foregroundMark x1="82696" y1="48577" x2="84708" y2="51829"/>
                        <a14:foregroundMark x1="18109" y1="30488" x2="17103" y2="2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" t="4264" r="6001" b="7721"/>
          <a:stretch/>
        </p:blipFill>
        <p:spPr>
          <a:xfrm>
            <a:off x="5648491" y="3015831"/>
            <a:ext cx="1443789" cy="14437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3077CA-B92E-4CF1-B0EA-7A4261DE863A}"/>
              </a:ext>
            </a:extLst>
          </p:cNvPr>
          <p:cNvSpPr txBox="1"/>
          <p:nvPr/>
        </p:nvSpPr>
        <p:spPr>
          <a:xfrm>
            <a:off x="4908068" y="4446929"/>
            <a:ext cx="40701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zh-CN" sz="1500" b="1" dirty="0">
                <a:latin typeface="+mn-ea"/>
              </a:rPr>
              <a:t>4. </a:t>
            </a:r>
            <a:r>
              <a:rPr lang="zh-CN" altLang="en-US" sz="1500" b="1" dirty="0">
                <a:latin typeface="+mn-ea"/>
              </a:rPr>
              <a:t>小孩上学，我支付</a:t>
            </a:r>
            <a:r>
              <a:rPr lang="en-MY" altLang="zh-CN" sz="1500" b="1" dirty="0">
                <a:latin typeface="+mn-ea"/>
              </a:rPr>
              <a:t> </a:t>
            </a:r>
            <a:r>
              <a:rPr lang="en-US" altLang="zh-CN" sz="1500" b="1" dirty="0">
                <a:latin typeface="+mn-ea"/>
              </a:rPr>
              <a:t>—</a:t>
            </a:r>
            <a:r>
              <a:rPr lang="zh-CN" altLang="en-US" sz="1500" b="1" dirty="0">
                <a:latin typeface="+mn-ea"/>
              </a:rPr>
              <a:t>与孩子的教育产品有关</a:t>
            </a:r>
            <a:endParaRPr lang="en-MY" sz="1500" b="1" dirty="0">
              <a:latin typeface="+mn-e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52F482-AE24-4CC4-841E-A3B0220A72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F1C3-07A2-4017-8909-D056657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095" y="273844"/>
            <a:ext cx="7284255" cy="994172"/>
          </a:xfrm>
        </p:spPr>
        <p:txBody>
          <a:bodyPr/>
          <a:lstStyle/>
          <a:p>
            <a:r>
              <a:rPr lang="zh-CN" altLang="en-US" b="1" dirty="0"/>
              <a:t>保险的经验法则：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D953-A7D5-439F-8A58-72E92C39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234505"/>
            <a:ext cx="7422356" cy="3263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MY" dirty="0">
                <a:latin typeface="+mn-ea"/>
              </a:rPr>
              <a:t> </a:t>
            </a:r>
            <a:r>
              <a:rPr lang="zh-CN" altLang="en-US" dirty="0">
                <a:latin typeface="+mn-ea"/>
              </a:rPr>
              <a:t>年收入的</a:t>
            </a:r>
            <a:r>
              <a:rPr lang="en-MY" altLang="zh-CN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倍</a:t>
            </a:r>
            <a:r>
              <a:rPr lang="zh-CN" altLang="en-US" dirty="0">
                <a:latin typeface="+mn-ea"/>
              </a:rPr>
              <a:t>，是寿险所需的保障</a:t>
            </a:r>
            <a:endParaRPr lang="en-MY" altLang="zh-CN" dirty="0">
              <a:latin typeface="+mn-ea"/>
            </a:endParaRPr>
          </a:p>
          <a:p>
            <a:pPr marL="0" indent="0">
              <a:buNone/>
            </a:pPr>
            <a:endParaRPr lang="en-MY" altLang="zh-CN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>
                <a:latin typeface="+mn-ea"/>
              </a:rPr>
              <a:t>年收入的</a:t>
            </a:r>
            <a:r>
              <a:rPr lang="en-MY" altLang="zh-CN" dirty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倍</a:t>
            </a:r>
            <a:r>
              <a:rPr lang="zh-CN" altLang="en-US" dirty="0">
                <a:latin typeface="+mn-ea"/>
              </a:rPr>
              <a:t>，是作为收入所需的保障</a:t>
            </a:r>
            <a:endParaRPr lang="en-MY" altLang="zh-CN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MY" altLang="zh-CN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MY" altLang="zh-CN" dirty="0">
                <a:solidFill>
                  <a:srgbClr val="FF0000"/>
                </a:solidFill>
                <a:latin typeface="+mn-ea"/>
              </a:rPr>
              <a:t>20% </a:t>
            </a:r>
            <a:r>
              <a:rPr lang="zh-CN" altLang="en-US" dirty="0">
                <a:latin typeface="+mn-ea"/>
              </a:rPr>
              <a:t>的收入，是退休规划所需  </a:t>
            </a:r>
            <a:endParaRPr lang="en-MY" altLang="zh-CN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MY" altLang="zh-CN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>
                <a:latin typeface="+mn-ea"/>
              </a:rPr>
              <a:t> </a:t>
            </a:r>
            <a:r>
              <a:rPr lang="en-MY" altLang="zh-CN" dirty="0">
                <a:solidFill>
                  <a:srgbClr val="FF0000"/>
                </a:solidFill>
                <a:latin typeface="+mn-ea"/>
              </a:rPr>
              <a:t>5%</a:t>
            </a:r>
            <a:r>
              <a:rPr lang="zh-CN" altLang="en-US" dirty="0">
                <a:latin typeface="+mn-ea"/>
              </a:rPr>
              <a:t>的收入，是教育基金所需 </a:t>
            </a:r>
            <a:endParaRPr lang="en-MY" dirty="0">
              <a:latin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B7940-CF4B-4CAF-9C91-093E54AB1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4709" r="13953" b="4709"/>
          <a:stretch/>
        </p:blipFill>
        <p:spPr>
          <a:xfrm>
            <a:off x="6137332" y="1379459"/>
            <a:ext cx="716205" cy="663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034BD-8FDE-41D7-8ABB-EC24A2E98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6327" l="9268" r="90244">
                        <a14:foregroundMark x1="37073" y1="53061" x2="60488" y2="52653"/>
                        <a14:foregroundMark x1="39512" y1="56735" x2="62439" y2="43673"/>
                        <a14:foregroundMark x1="53461" y1="44672" x2="41951" y2="56735"/>
                        <a14:foregroundMark x1="90244" y1="6122" x2="77098" y2="19899"/>
                        <a14:foregroundMark x1="41951" y1="56735" x2="30732" y2="46939"/>
                        <a14:foregroundMark x1="42439" y1="11429" x2="43415" y2="26939"/>
                        <a14:foregroundMark x1="51220" y1="9388" x2="62063" y2="15273"/>
                        <a14:foregroundMark x1="45854" y1="68980" x2="65366" y2="69796"/>
                        <a14:foregroundMark x1="61951" y1="96327" x2="78537" y2="89796"/>
                        <a14:foregroundMark x1="29756" y1="32245" x2="33659" y2="33469"/>
                        <a14:backgroundMark x1="65366" y1="35102" x2="71220" y2="28980"/>
                        <a14:backgroundMark x1="56585" y1="38776" x2="62439" y2="37551"/>
                        <a14:backgroundMark x1="61463" y1="31837" x2="65366" y2="31020"/>
                        <a14:backgroundMark x1="74146" y1="19592" x2="73659" y2="22857"/>
                        <a14:backgroundMark x1="67317" y1="33469" x2="67317" y2="28163"/>
                        <a14:backgroundMark x1="69268" y1="18776" x2="67805" y2="20408"/>
                        <a14:backgroundMark x1="69268" y1="28571" x2="65854" y2="3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51" y="2930952"/>
            <a:ext cx="831792" cy="827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85FCD-0620-4E94-BD94-D383A086F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96" y="3797244"/>
            <a:ext cx="1050131" cy="693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780EC-2FD3-4ADD-A217-75812DA41C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31784" r="22202" b="48074"/>
          <a:stretch/>
        </p:blipFill>
        <p:spPr>
          <a:xfrm>
            <a:off x="97626" y="88388"/>
            <a:ext cx="1133469" cy="646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7605F-9047-4200-8B4D-616F2B8905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7B1EB-3965-408F-ACE8-887395A7749C}"/>
              </a:ext>
            </a:extLst>
          </p:cNvPr>
          <p:cNvGrpSpPr/>
          <p:nvPr/>
        </p:nvGrpSpPr>
        <p:grpSpPr>
          <a:xfrm>
            <a:off x="6061239" y="2101939"/>
            <a:ext cx="937163" cy="827871"/>
            <a:chOff x="5682590" y="2247903"/>
            <a:chExt cx="1132141" cy="914400"/>
          </a:xfrm>
        </p:grpSpPr>
        <p:pic>
          <p:nvPicPr>
            <p:cNvPr id="6" name="Graphic 5" descr="Umbrella">
              <a:extLst>
                <a:ext uri="{FF2B5EF4-FFF2-40B4-BE49-F238E27FC236}">
                  <a16:creationId xmlns:a16="http://schemas.microsoft.com/office/drawing/2014/main" id="{55B3A0D8-8CB3-43C1-B8D7-FF4D0E7F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9354540">
              <a:off x="5716596" y="2247903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Coins">
              <a:extLst>
                <a:ext uri="{FF2B5EF4-FFF2-40B4-BE49-F238E27FC236}">
                  <a16:creationId xmlns:a16="http://schemas.microsoft.com/office/drawing/2014/main" id="{AE829542-7688-457C-B556-48CF9108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2590" y="2619674"/>
              <a:ext cx="523781" cy="523781"/>
            </a:xfrm>
            <a:prstGeom prst="rect">
              <a:avLst/>
            </a:prstGeom>
          </p:spPr>
        </p:pic>
        <p:pic>
          <p:nvPicPr>
            <p:cNvPr id="16" name="Graphic 15" descr="Money">
              <a:extLst>
                <a:ext uri="{FF2B5EF4-FFF2-40B4-BE49-F238E27FC236}">
                  <a16:creationId xmlns:a16="http://schemas.microsoft.com/office/drawing/2014/main" id="{BB8334E4-1E52-426F-9E2D-67E482BC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51966" y="2341681"/>
              <a:ext cx="662765" cy="662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6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67552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image-removebg-preview (2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5539" y="2954368"/>
            <a:ext cx="1738461" cy="20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525003" y="1155285"/>
            <a:ext cx="6628050" cy="25622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dirty="0">
                <a:latin typeface="Abadi" panose="020B0604020104020204" pitchFamily="34" charset="0"/>
                <a:ea typeface="Calibri"/>
                <a:cs typeface="Calibri"/>
                <a:sym typeface="Calibri"/>
              </a:rPr>
              <a:t>Total Commission for 6 Years up to 117% for Premium Received each year for Investment Link Plans!*</a:t>
            </a:r>
            <a:endParaRPr sz="1350" dirty="0">
              <a:latin typeface="Abadi" panose="020B0604020104020204" pitchFamily="34" charset="0"/>
            </a:endParaRPr>
          </a:p>
          <a:p>
            <a:endParaRPr dirty="0"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  <a:p>
            <a:pPr marL="257175" indent="-257175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badi" panose="020B0604020104020204" pitchFamily="34" charset="0"/>
                <a:ea typeface="Calibri"/>
                <a:cs typeface="Calibri"/>
                <a:sym typeface="Calibri"/>
              </a:rPr>
              <a:t>1st.  Year Commission on FYLPI up to 28%</a:t>
            </a:r>
            <a:endParaRPr sz="1350" dirty="0">
              <a:latin typeface="Abadi" panose="020B0604020104020204" pitchFamily="34" charset="0"/>
            </a:endParaRPr>
          </a:p>
          <a:p>
            <a:pPr marL="257175" indent="-257175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badi" panose="020B0604020104020204" pitchFamily="34" charset="0"/>
                <a:ea typeface="Calibri"/>
                <a:cs typeface="Calibri"/>
                <a:sym typeface="Calibri"/>
              </a:rPr>
              <a:t>2nd. Year Renewal Commission up to 28%</a:t>
            </a:r>
            <a:endParaRPr sz="1350" dirty="0">
              <a:latin typeface="Abadi" panose="020B0604020104020204" pitchFamily="34" charset="0"/>
            </a:endParaRPr>
          </a:p>
          <a:p>
            <a:pPr marL="257175" indent="-257175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badi" panose="020B0604020104020204" pitchFamily="34" charset="0"/>
                <a:ea typeface="Calibri"/>
                <a:cs typeface="Calibri"/>
                <a:sym typeface="Calibri"/>
              </a:rPr>
              <a:t>3rd.  Year Renewal Commission up to 15.5%</a:t>
            </a:r>
            <a:endParaRPr sz="1350" dirty="0">
              <a:latin typeface="Abadi" panose="020B0604020104020204" pitchFamily="34" charset="0"/>
            </a:endParaRPr>
          </a:p>
          <a:p>
            <a:pPr marL="257175" indent="-257175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badi" panose="020B0604020104020204" pitchFamily="34" charset="0"/>
                <a:ea typeface="Calibri"/>
                <a:cs typeface="Calibri"/>
                <a:sym typeface="Calibri"/>
              </a:rPr>
              <a:t>4th.  Year Renewal Commission up to 15.5%</a:t>
            </a:r>
            <a:endParaRPr sz="1350" dirty="0">
              <a:latin typeface="Abadi" panose="020B0604020104020204" pitchFamily="34" charset="0"/>
            </a:endParaRPr>
          </a:p>
          <a:p>
            <a:pPr marL="257175" indent="-257175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badi" panose="020B0604020104020204" pitchFamily="34" charset="0"/>
                <a:ea typeface="Calibri"/>
                <a:cs typeface="Calibri"/>
                <a:sym typeface="Calibri"/>
              </a:rPr>
              <a:t>5th.  Year Renewal Commission up to 15%</a:t>
            </a:r>
            <a:endParaRPr sz="1350" dirty="0">
              <a:latin typeface="Abadi" panose="020B0604020104020204" pitchFamily="34" charset="0"/>
            </a:endParaRPr>
          </a:p>
          <a:p>
            <a:pPr marL="257175" indent="-257175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badi" panose="020B0604020104020204" pitchFamily="34" charset="0"/>
                <a:ea typeface="Calibri"/>
                <a:cs typeface="Calibri"/>
                <a:sym typeface="Calibri"/>
              </a:rPr>
              <a:t>6th.  Year Renewal Commission up to 15%</a:t>
            </a:r>
            <a:endParaRPr sz="1350" dirty="0">
              <a:latin typeface="Abadi" panose="020B0604020104020204" pitchFamily="34" charset="0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25003" y="309882"/>
            <a:ext cx="8350695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400" u="sng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Agent Basic </a:t>
            </a:r>
            <a:r>
              <a:rPr lang="en-US" sz="2400" u="sng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Commision</a:t>
            </a:r>
            <a:r>
              <a:rPr lang="en-US" sz="2400" u="sng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n-US" sz="2400" u="sng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(Investment Link Policy)</a:t>
            </a:r>
            <a:endParaRPr sz="2400" u="sng" dirty="0"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BE718-FFB8-485E-B9C1-00179CF8D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B4D63-D775-4E20-8BB2-5A484AAAF5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31784" r="22202" b="48074"/>
          <a:stretch/>
        </p:blipFill>
        <p:spPr>
          <a:xfrm>
            <a:off x="97626" y="88388"/>
            <a:ext cx="1133469" cy="64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8399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D4232-6AA6-4B06-B4C4-8D240DC70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781" y1="49413" x2="58793" y2="48548"/>
                        <a14:foregroundMark x1="66329" y1="57443" x2="66929" y2="49413"/>
                        <a14:foregroundMark x1="59430" y1="53305" x2="58418" y2="56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23" y="-24425"/>
            <a:ext cx="1417773" cy="860658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262</Words>
  <Application>Microsoft Macintosh PowerPoint</Application>
  <PresentationFormat>On-screen Show (16:9)</PresentationFormat>
  <Paragraphs>46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华文楷体</vt:lpstr>
      <vt:lpstr>Abadi</vt:lpstr>
      <vt:lpstr>Arial</vt:lpstr>
      <vt:lpstr>Arial Black</vt:lpstr>
      <vt:lpstr>Calibri</vt:lpstr>
      <vt:lpstr>Corbel</vt:lpstr>
      <vt:lpstr>Wingdings</vt:lpstr>
      <vt:lpstr>Custom Design</vt:lpstr>
      <vt:lpstr>Parallax</vt:lpstr>
      <vt:lpstr>PowerPoint Presentation</vt:lpstr>
      <vt:lpstr>PowerPoint Presentation</vt:lpstr>
      <vt:lpstr>你觉得一天 RM10 可以买些什么？</vt:lpstr>
      <vt:lpstr>           其实，RM10 可以好好的规划 </vt:lpstr>
      <vt:lpstr>创造4类有意义的商品 ：</vt:lpstr>
      <vt:lpstr>保险的经验法则：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.yiosokchuan</cp:lastModifiedBy>
  <cp:revision>52</cp:revision>
  <dcterms:created xsi:type="dcterms:W3CDTF">2014-04-01T16:27:00Z</dcterms:created>
  <dcterms:modified xsi:type="dcterms:W3CDTF">2022-03-09T05:12:48Z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DD7F5C87EDEB475ABC7F519EC3EDBB5C</vt:lpwstr>
  </property>
  <property fmtid="{D5CDD505-2E9C-101B-9397-08002B2CF9AE}" pid="3" name="KSOProductBuildVer">
    <vt:lpwstr>1033-11.2.0.10258</vt:lpwstr>
  </property>
</Properties>
</file>